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4" r:id="rId1"/>
  </p:sldMasterIdLst>
  <p:notesMasterIdLst>
    <p:notesMasterId r:id="rId24"/>
  </p:notesMasterIdLst>
  <p:sldIdLst>
    <p:sldId id="256" r:id="rId2"/>
    <p:sldId id="258" r:id="rId3"/>
    <p:sldId id="257" r:id="rId4"/>
    <p:sldId id="260" r:id="rId5"/>
    <p:sldId id="261" r:id="rId6"/>
    <p:sldId id="262" r:id="rId7"/>
    <p:sldId id="264" r:id="rId8"/>
    <p:sldId id="266" r:id="rId9"/>
    <p:sldId id="265" r:id="rId10"/>
    <p:sldId id="267" r:id="rId11"/>
    <p:sldId id="268" r:id="rId12"/>
    <p:sldId id="276" r:id="rId13"/>
    <p:sldId id="269" r:id="rId14"/>
    <p:sldId id="270" r:id="rId15"/>
    <p:sldId id="271" r:id="rId16"/>
    <p:sldId id="272" r:id="rId17"/>
    <p:sldId id="278" r:id="rId18"/>
    <p:sldId id="277" r:id="rId19"/>
    <p:sldId id="273" r:id="rId20"/>
    <p:sldId id="274" r:id="rId21"/>
    <p:sldId id="275" r:id="rId22"/>
    <p:sldId id="279" r:id="rId2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47"/>
    <p:restoredTop sz="83402"/>
  </p:normalViewPr>
  <p:slideViewPr>
    <p:cSldViewPr snapToGrid="0">
      <p:cViewPr varScale="1">
        <p:scale>
          <a:sx n="105" d="100"/>
          <a:sy n="105" d="100"/>
        </p:scale>
        <p:origin x="6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92E130-E4A5-2B45-9529-64B6603266F1}" type="datetimeFigureOut">
              <a:rPr kumimoji="1" lang="ko-Kore-KR" altLang="en-US" smtClean="0"/>
              <a:t>2022. 10. 18.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6C6198-4169-8D49-B2FC-20409CAD4CD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00650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불법 </a:t>
            </a:r>
            <a:r>
              <a:rPr kumimoji="1" lang="ko-KR" altLang="en-US" dirty="0" err="1"/>
              <a:t>주정차</a:t>
            </a:r>
            <a:r>
              <a:rPr kumimoji="1" lang="ko-KR" altLang="en-US" dirty="0"/>
              <a:t> 킥보드로 인해 시민들이 통행 방해와 안전의 위협을 받고 있음</a:t>
            </a:r>
            <a:r>
              <a:rPr kumimoji="1" lang="en-US" altLang="ko-KR" dirty="0"/>
              <a:t>.</a:t>
            </a:r>
            <a:r>
              <a:rPr kumimoji="1" lang="ko-KR" altLang="en-US" dirty="0"/>
              <a:t> 수거 대책을 세우고 시행 중이지만 문제의 시급성과 높은 수거 비용을 고려해 좀 더 효율적으로 수거할 수 있는 방안을 구색하고자 분석 활동을 수행함</a:t>
            </a:r>
            <a:r>
              <a:rPr kumimoji="1" lang="en-US" altLang="ko-KR" dirty="0"/>
              <a:t>.</a:t>
            </a:r>
            <a:endParaRPr kumimoji="1" lang="en" altLang="ko-Kore-KR" dirty="0"/>
          </a:p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n.news.naver.com</a:t>
            </a:r>
            <a:r>
              <a:rPr kumimoji="1" lang="en" altLang="ko-Kore-KR" dirty="0"/>
              <a:t>/</a:t>
            </a:r>
            <a:r>
              <a:rPr kumimoji="1" lang="en" altLang="ko-Kore-KR" dirty="0" err="1"/>
              <a:t>mnews</a:t>
            </a:r>
            <a:r>
              <a:rPr kumimoji="1" lang="en" altLang="ko-Kore-KR" dirty="0"/>
              <a:t>/article/079/0003554006?sid=102</a:t>
            </a:r>
          </a:p>
          <a:p>
            <a:r>
              <a:rPr kumimoji="1" lang="en" altLang="ko-Kore-KR" dirty="0"/>
              <a:t>http://</a:t>
            </a:r>
            <a:r>
              <a:rPr kumimoji="1" lang="en" altLang="ko-Kore-KR" dirty="0" err="1"/>
              <a:t>www.safetimes.co.kr</a:t>
            </a:r>
            <a:r>
              <a:rPr kumimoji="1" lang="en" altLang="ko-Kore-KR" dirty="0"/>
              <a:t>/news/</a:t>
            </a:r>
            <a:r>
              <a:rPr kumimoji="1" lang="en" altLang="ko-Kore-KR" dirty="0" err="1"/>
              <a:t>articleView.html?idxno</a:t>
            </a:r>
            <a:r>
              <a:rPr kumimoji="1" lang="en" altLang="ko-Kore-KR" dirty="0"/>
              <a:t>=105164</a:t>
            </a:r>
          </a:p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n.news.naver.com</a:t>
            </a:r>
            <a:r>
              <a:rPr kumimoji="1" lang="en" altLang="ko-Kore-KR" dirty="0"/>
              <a:t>/</a:t>
            </a:r>
            <a:r>
              <a:rPr kumimoji="1" lang="en" altLang="ko-Kore-KR" dirty="0" err="1"/>
              <a:t>mnews</a:t>
            </a:r>
            <a:r>
              <a:rPr kumimoji="1" lang="en" altLang="ko-Kore-KR" dirty="0"/>
              <a:t>/article/008/0004586393?sid=102</a:t>
            </a:r>
          </a:p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n.news.naver.com</a:t>
            </a:r>
            <a:r>
              <a:rPr kumimoji="1" lang="en" altLang="ko-Kore-KR" dirty="0"/>
              <a:t>/</a:t>
            </a:r>
            <a:r>
              <a:rPr kumimoji="1" lang="en" altLang="ko-Kore-KR" dirty="0" err="1"/>
              <a:t>mnews</a:t>
            </a:r>
            <a:r>
              <a:rPr kumimoji="1" lang="en" altLang="ko-Kore-KR" dirty="0"/>
              <a:t>/article/022/0003737606?sid=102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01631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43795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선형회귀분석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66538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의사결정나무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86761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랜덤포레스트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170871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랜덤포레스트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35708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56033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672430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07959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14625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마포구</a:t>
            </a:r>
            <a:r>
              <a:rPr kumimoji="1" lang="ko-KR" altLang="en-US" dirty="0"/>
              <a:t> 지도 표시 데이터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46295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제일</a:t>
            </a:r>
            <a:r>
              <a:rPr kumimoji="1" lang="ko-KR" altLang="en-US" dirty="0"/>
              <a:t> 시급한 구를 파악하고 대안을 구색하고자 자치구단위 서울 생활인구 데이터와 서울시 </a:t>
            </a:r>
            <a:r>
              <a:rPr kumimoji="1" lang="ko-KR" altLang="en-US" dirty="0" err="1"/>
              <a:t>전동킥보드</a:t>
            </a:r>
            <a:r>
              <a:rPr kumimoji="1" lang="ko-KR" altLang="en-US" dirty="0"/>
              <a:t> 견인 현황 데이터를 사용함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자치구단위 서울 생활인구 데이터는 주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야간 인구수와 최대 및 최소 인구수를 분석에 사용하였고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 err="1"/>
              <a:t>전동킥보드</a:t>
            </a:r>
            <a:r>
              <a:rPr kumimoji="1" lang="ko-KR" altLang="en-US" dirty="0"/>
              <a:t> 견인현황 데이터는 어떠한 유형의 불법주정차 킥보드를 수거하였는지</a:t>
            </a:r>
            <a:r>
              <a:rPr kumimoji="1" lang="en-US" altLang="ko-KR" dirty="0"/>
              <a:t>,</a:t>
            </a:r>
            <a:r>
              <a:rPr kumimoji="1" lang="ko-KR" altLang="en-US" dirty="0"/>
              <a:t> 어느 곳에서 수거하였는지를 분석에 사용함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25886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영등포구</a:t>
            </a:r>
            <a:r>
              <a:rPr kumimoji="1" lang="ko-KR" altLang="en-US" dirty="0"/>
              <a:t> 지도 표시 데이터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011772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영등포구</a:t>
            </a:r>
            <a:r>
              <a:rPr kumimoji="1" lang="ko-KR" altLang="en-US" dirty="0"/>
              <a:t> 지도 표시 데이터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22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99542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0693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데이터에</a:t>
            </a:r>
            <a:r>
              <a:rPr kumimoji="1" lang="ko-KR" altLang="en-US" dirty="0"/>
              <a:t> 위</a:t>
            </a:r>
            <a:r>
              <a:rPr kumimoji="1" lang="en-US" altLang="ko-KR" dirty="0"/>
              <a:t>,</a:t>
            </a:r>
            <a:r>
              <a:rPr kumimoji="1" lang="ko-KR" altLang="en-US" dirty="0"/>
              <a:t>경도 데이터가 존재하지 않아 위 홈페이지를 이용해 </a:t>
            </a:r>
            <a:r>
              <a:rPr kumimoji="1" lang="ko-KR" altLang="en-US" dirty="0" err="1"/>
              <a:t>셀레니움을</a:t>
            </a:r>
            <a:r>
              <a:rPr kumimoji="1" lang="ko-KR" altLang="en-US" dirty="0"/>
              <a:t> 활용한 </a:t>
            </a:r>
            <a:r>
              <a:rPr kumimoji="1" lang="ko-KR" altLang="en-US" dirty="0" err="1"/>
              <a:t>동적크롤링을</a:t>
            </a:r>
            <a:r>
              <a:rPr kumimoji="1" lang="ko-KR" altLang="en-US" dirty="0"/>
              <a:t> 실시함</a:t>
            </a:r>
            <a:r>
              <a:rPr kumimoji="1" lang="en-US" altLang="ko-KR" dirty="0"/>
              <a:t>.</a:t>
            </a:r>
            <a:r>
              <a:rPr kumimoji="1" lang="ko-KR" altLang="en-US" dirty="0"/>
              <a:t> 데이터의 주소를 해당페이지에 입력하도록 하고 위</a:t>
            </a:r>
            <a:r>
              <a:rPr kumimoji="1" lang="en-US" altLang="ko-KR" dirty="0"/>
              <a:t>,</a:t>
            </a:r>
            <a:r>
              <a:rPr kumimoji="1" lang="ko-KR" altLang="en-US" dirty="0"/>
              <a:t> 경도 데이터를 </a:t>
            </a:r>
            <a:r>
              <a:rPr kumimoji="1" lang="ko-KR" altLang="en-US" dirty="0" err="1"/>
              <a:t>받아왔음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327105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불법주정차</a:t>
            </a:r>
            <a:r>
              <a:rPr kumimoji="1" lang="ko-KR" altLang="en-US" dirty="0"/>
              <a:t> 킥보드의 견인 수를 구별로 나눈 결과 마포구</a:t>
            </a:r>
            <a:r>
              <a:rPr kumimoji="1" lang="en-US" altLang="ko-KR" dirty="0"/>
              <a:t>,</a:t>
            </a:r>
            <a:r>
              <a:rPr kumimoji="1" lang="ko-KR" altLang="en-US" dirty="0"/>
              <a:t> 영등포구</a:t>
            </a:r>
            <a:r>
              <a:rPr kumimoji="1" lang="en-US" altLang="ko-KR" dirty="0"/>
              <a:t>,</a:t>
            </a:r>
            <a:r>
              <a:rPr kumimoji="1" lang="ko-KR" altLang="en-US" dirty="0"/>
              <a:t> 성동구 순으로 많았음을 확인할 수 있음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20408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견인된</a:t>
            </a:r>
            <a:r>
              <a:rPr kumimoji="1" lang="ko-KR" altLang="en-US" dirty="0"/>
              <a:t> 유형은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보도와 차도가 구분된 도로의 차도</a:t>
            </a:r>
            <a:r>
              <a:rPr kumimoji="1" lang="en-US" altLang="ko-KR" dirty="0"/>
              <a:t>’,</a:t>
            </a:r>
            <a:r>
              <a:rPr kumimoji="1" lang="ko-KR" altLang="en-US" dirty="0"/>
              <a:t> </a:t>
            </a:r>
            <a:r>
              <a:rPr kumimoji="1" lang="en-US" altLang="ko-KR" dirty="0"/>
              <a:t>＇</a:t>
            </a:r>
            <a:r>
              <a:rPr kumimoji="1" lang="ko-KR" altLang="en-US" dirty="0"/>
              <a:t>횡단보도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산책로 등</a:t>
            </a:r>
            <a:r>
              <a:rPr kumimoji="1" lang="en-US" altLang="ko-KR" dirty="0"/>
              <a:t>’,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버스정류장</a:t>
            </a:r>
            <a:r>
              <a:rPr kumimoji="1" lang="en-US" altLang="ko-KR" dirty="0"/>
              <a:t>,</a:t>
            </a:r>
            <a:r>
              <a:rPr kumimoji="1" lang="ko-KR" altLang="en-US" dirty="0"/>
              <a:t> 택시 승강장</a:t>
            </a:r>
            <a:r>
              <a:rPr kumimoji="1" lang="en-US" altLang="ko-KR" dirty="0"/>
              <a:t>’</a:t>
            </a:r>
            <a:r>
              <a:rPr kumimoji="1" lang="ko-KR" altLang="en-US" dirty="0"/>
              <a:t>이 차례로 가장 많은 것을 확인할 수 있음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11912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일</a:t>
            </a:r>
            <a:r>
              <a:rPr kumimoji="1" lang="ko-KR" altLang="en-US" dirty="0"/>
              <a:t>최대 이동 인구수는 강남구</a:t>
            </a:r>
            <a:r>
              <a:rPr kumimoji="1" lang="en-US" altLang="ko-KR" dirty="0"/>
              <a:t>,</a:t>
            </a:r>
            <a:r>
              <a:rPr kumimoji="1" lang="ko-KR" altLang="en-US" dirty="0"/>
              <a:t> 서초</a:t>
            </a:r>
            <a:r>
              <a:rPr kumimoji="1" lang="en-US" altLang="ko-KR" dirty="0"/>
              <a:t>,</a:t>
            </a:r>
            <a:r>
              <a:rPr kumimoji="1" lang="ko-KR" altLang="en-US" dirty="0"/>
              <a:t> 송파구 순으로 많음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59444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69753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주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야간 인구수를 비교해보면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일최대</a:t>
            </a:r>
            <a:r>
              <a:rPr kumimoji="1" lang="ko-KR" altLang="en-US" dirty="0"/>
              <a:t> 이동 인구수와 비슷한 양상을 보이지만 송파구의 야간 인구수가 특히 많은 것을 확인할 수 있음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6198-4169-8D49-B2FC-20409CAD4CD0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05334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10/18/22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911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7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47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9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36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75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824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35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36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73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80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4547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13" r:id="rId6"/>
    <p:sldLayoutId id="2147483808" r:id="rId7"/>
    <p:sldLayoutId id="2147483809" r:id="rId8"/>
    <p:sldLayoutId id="2147483810" r:id="rId9"/>
    <p:sldLayoutId id="2147483812" r:id="rId10"/>
    <p:sldLayoutId id="214748381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77" r="-1" b="9375"/>
          <a:stretch/>
        </p:blipFill>
        <p:spPr>
          <a:xfrm>
            <a:off x="0" y="10"/>
            <a:ext cx="1218895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5BB2C69-444C-9FE7-A77A-BA0C4A84F3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9338" y="1296284"/>
            <a:ext cx="9135217" cy="3450844"/>
          </a:xfrm>
        </p:spPr>
        <p:txBody>
          <a:bodyPr>
            <a:normAutofit/>
          </a:bodyPr>
          <a:lstStyle/>
          <a:p>
            <a:r>
              <a:rPr kumimoji="1" lang="ko-KR" altLang="en-US" dirty="0">
                <a:solidFill>
                  <a:srgbClr val="FFFFFF"/>
                </a:solidFill>
              </a:rPr>
              <a:t>시민 안전과 수거 효율화를 위한 불법 </a:t>
            </a:r>
            <a:r>
              <a:rPr kumimoji="1" lang="ko-KR" altLang="en-US" dirty="0" err="1">
                <a:solidFill>
                  <a:srgbClr val="FFFFFF"/>
                </a:solidFill>
              </a:rPr>
              <a:t>주정차</a:t>
            </a:r>
            <a:r>
              <a:rPr kumimoji="1" lang="ko-KR" altLang="en-US" dirty="0">
                <a:solidFill>
                  <a:srgbClr val="FFFFFF"/>
                </a:solidFill>
              </a:rPr>
              <a:t> </a:t>
            </a:r>
            <a:r>
              <a:rPr kumimoji="1" lang="ko-KR" altLang="en-US" dirty="0" err="1">
                <a:solidFill>
                  <a:srgbClr val="FFFFFF"/>
                </a:solidFill>
              </a:rPr>
              <a:t>킥보드</a:t>
            </a:r>
            <a:r>
              <a:rPr kumimoji="1" lang="ko-KR" altLang="en-US" dirty="0">
                <a:solidFill>
                  <a:srgbClr val="FFFFFF"/>
                </a:solidFill>
              </a:rPr>
              <a:t> 위치 데이터 분석</a:t>
            </a:r>
            <a:endParaRPr kumimoji="1" lang="ko-Kore-KR" altLang="en-US" dirty="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7ABBB4-9954-9B74-8208-99A8C64456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515" y="4818126"/>
            <a:ext cx="4959807" cy="1268984"/>
          </a:xfrm>
        </p:spPr>
        <p:txBody>
          <a:bodyPr>
            <a:normAutofit/>
          </a:bodyPr>
          <a:lstStyle/>
          <a:p>
            <a:r>
              <a:rPr kumimoji="1" lang="en-US" altLang="ko-Kore-KR" dirty="0">
                <a:solidFill>
                  <a:srgbClr val="FFFFFF"/>
                </a:solidFill>
              </a:rPr>
              <a:t>1</a:t>
            </a:r>
            <a:r>
              <a:rPr kumimoji="1" lang="en-US" altLang="ko-KR" dirty="0">
                <a:solidFill>
                  <a:srgbClr val="FFFFFF"/>
                </a:solidFill>
              </a:rPr>
              <a:t>2</a:t>
            </a:r>
            <a:r>
              <a:rPr kumimoji="1" lang="ko-KR" altLang="en-US" dirty="0">
                <a:solidFill>
                  <a:srgbClr val="FFFFFF"/>
                </a:solidFill>
              </a:rPr>
              <a:t>팀</a:t>
            </a:r>
            <a:endParaRPr kumimoji="1" lang="en-US" altLang="ko-KR" dirty="0">
              <a:solidFill>
                <a:srgbClr val="FFFFFF"/>
              </a:solidFill>
            </a:endParaRPr>
          </a:p>
          <a:p>
            <a:r>
              <a:rPr kumimoji="1" lang="ko-Kore-KR" altLang="en-US" dirty="0">
                <a:solidFill>
                  <a:srgbClr val="FFFFFF"/>
                </a:solidFill>
              </a:rPr>
              <a:t>김동하</a:t>
            </a:r>
            <a:r>
              <a:rPr kumimoji="1" lang="en-US" altLang="ko-Kore-KR" dirty="0">
                <a:solidFill>
                  <a:srgbClr val="FFFFFF"/>
                </a:solidFill>
              </a:rPr>
              <a:t>,</a:t>
            </a:r>
            <a:r>
              <a:rPr kumimoji="1" lang="ko-KR" altLang="en-US" dirty="0">
                <a:solidFill>
                  <a:srgbClr val="FFFFFF"/>
                </a:solidFill>
              </a:rPr>
              <a:t> 김정호</a:t>
            </a:r>
            <a:r>
              <a:rPr kumimoji="1" lang="en-US" altLang="ko-KR" dirty="0">
                <a:solidFill>
                  <a:srgbClr val="FFFFFF"/>
                </a:solidFill>
              </a:rPr>
              <a:t>,</a:t>
            </a:r>
            <a:r>
              <a:rPr kumimoji="1" lang="ko-KR" altLang="en-US" dirty="0">
                <a:solidFill>
                  <a:srgbClr val="FFFFFF"/>
                </a:solidFill>
              </a:rPr>
              <a:t> 이동현</a:t>
            </a:r>
            <a:endParaRPr kumimoji="1" lang="ko-Kore-KR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599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EE06CC-8596-4A8D-802A-65989D959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411" y="304800"/>
            <a:ext cx="11509178" cy="612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4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14514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E89454F-D60B-72DE-9CE5-C007D3F8E8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40" y="565152"/>
            <a:ext cx="11356414" cy="553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41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14514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E7F3B9F-BF66-7A08-F180-5CC27F5BD3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575" y="339404"/>
            <a:ext cx="8571139" cy="632265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723019D-3BB2-E9B6-37E8-093ABCF36E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1874" y="4063999"/>
            <a:ext cx="6827551" cy="155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281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A03305F-0F1C-43C9-0BBC-808BAEA8F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39" y="381318"/>
            <a:ext cx="11304605" cy="612108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D82227E-958E-4D03-FB7E-489DB506BF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1739" y="2836183"/>
            <a:ext cx="6836402" cy="1750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228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0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D9AC437-DE2F-BFC9-9ADB-C22F823E4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427" y="692426"/>
            <a:ext cx="11508098" cy="524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090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C4DC176-8ABE-FFDC-92F2-4D86F1DBD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168" y="565152"/>
            <a:ext cx="11317065" cy="553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863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913AE6E-BA6F-2F17-EF50-6C80C9600F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39" y="267381"/>
            <a:ext cx="11083889" cy="62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7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7A58AADF-0AE2-86A5-9A04-F37147D225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46"/>
          <a:stretch/>
        </p:blipFill>
        <p:spPr>
          <a:xfrm>
            <a:off x="756160" y="3429000"/>
            <a:ext cx="10679680" cy="2638247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1C36E53-0223-60F3-63AA-9FBB8775F4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160" y="708262"/>
            <a:ext cx="10679680" cy="272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887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33D49DC-9ED3-A170-741B-67AE78BB7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400" y="195072"/>
            <a:ext cx="11773008" cy="636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382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A87EAB3-80F0-FDAB-206B-D581F57C6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586" y="425077"/>
            <a:ext cx="10787885" cy="611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52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7" r="-1" b="9374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7ABBB4-9954-9B74-8208-99A8C64456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515" y="4818126"/>
            <a:ext cx="4959807" cy="1268984"/>
          </a:xfrm>
        </p:spPr>
        <p:txBody>
          <a:bodyPr>
            <a:normAutofit/>
          </a:bodyPr>
          <a:lstStyle/>
          <a:p>
            <a:endParaRPr kumimoji="1" lang="ko-Kore-KR" altLang="en-US">
              <a:solidFill>
                <a:srgbClr val="FFFFFF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FE9F2F-B7BD-547A-EC86-952F17605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461" y="601944"/>
            <a:ext cx="5743894" cy="1477529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C5860F0C-C456-B2C0-6510-02FC2920F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1269" y="1416225"/>
            <a:ext cx="8342244" cy="161603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3E6109C-2025-2549-C831-1DFC8D33B1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4053" y="2426447"/>
            <a:ext cx="7772400" cy="178898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7D8B918-8767-AC28-AB11-0A622E1140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547" y="4198942"/>
            <a:ext cx="7772400" cy="195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211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E9A6DD8-7F6C-02A8-E4BF-DA33C264D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2680" y="207527"/>
            <a:ext cx="9629205" cy="644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773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4C329BC-2088-3CFE-D6EF-0B9AAD5E4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730" y="210425"/>
            <a:ext cx="9620540" cy="64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585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0D2DEA-7DC8-4DF7-A5A6-5A0260BC5F83}"/>
              </a:ext>
            </a:extLst>
          </p:cNvPr>
          <p:cNvSpPr txBox="1"/>
          <p:nvPr/>
        </p:nvSpPr>
        <p:spPr>
          <a:xfrm>
            <a:off x="3798335" y="2850196"/>
            <a:ext cx="4552290" cy="861774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ore-KR" sz="5000" dirty="0"/>
              <a:t>Thank You</a:t>
            </a:r>
            <a:r>
              <a:rPr kumimoji="1" lang="ko-KR" altLang="en-US" sz="5000" dirty="0"/>
              <a:t> ☻</a:t>
            </a:r>
            <a:endParaRPr kumimoji="1" lang="ko-Kore-KR" altLang="en-US" sz="5000" dirty="0"/>
          </a:p>
        </p:txBody>
      </p:sp>
    </p:spTree>
    <p:extLst>
      <p:ext uri="{BB962C8B-B14F-4D97-AF65-F5344CB8AC3E}">
        <p14:creationId xmlns:p14="http://schemas.microsoft.com/office/powerpoint/2010/main" val="3996024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2AA89E-8D26-5803-BAC4-7FC8F9275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8189" y="943169"/>
            <a:ext cx="7772400" cy="23093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E229668-7710-6742-8394-E77E3D08F4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8189" y="3731728"/>
            <a:ext cx="7772400" cy="227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87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8E3F40C-7F7F-3295-DA81-2078A94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39" y="419959"/>
            <a:ext cx="10461082" cy="587288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286AE16-7A75-6286-F66E-6A693EFF95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5812" y="4363296"/>
            <a:ext cx="37973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04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7DC03FD-BBF6-24B7-9441-0B608FE7D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522" y="330115"/>
            <a:ext cx="10997604" cy="61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38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026CB70-38D8-76F3-2D32-4A936DEAC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753" y="273824"/>
            <a:ext cx="10684745" cy="631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38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9BE1D60-B67C-8647-22B8-86FBFADE7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98" y="316992"/>
            <a:ext cx="11428204" cy="629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47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AEF0FEA-5248-683E-4E51-F753C4029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434206"/>
            <a:ext cx="7772400" cy="577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조각그림 퍼즐">
            <a:extLst>
              <a:ext uri="{FF2B5EF4-FFF2-40B4-BE49-F238E27FC236}">
                <a16:creationId xmlns:a16="http://schemas.microsoft.com/office/drawing/2014/main" id="{EBCED3CF-48A8-AF0A-4BC2-2AA9D8C90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 r="-1" b="937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FC38A06-9821-F1E5-38D4-FED968A43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575" y="397495"/>
            <a:ext cx="11722078" cy="589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525635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324</Words>
  <Application>Microsoft Macintosh PowerPoint</Application>
  <PresentationFormat>와이드스크린</PresentationFormat>
  <Paragraphs>45</Paragraphs>
  <Slides>22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Arial</vt:lpstr>
      <vt:lpstr>Calibri</vt:lpstr>
      <vt:lpstr>Century Gothic</vt:lpstr>
      <vt:lpstr>Neue Haas Grotesk Text Pro</vt:lpstr>
      <vt:lpstr>InterweaveVTI</vt:lpstr>
      <vt:lpstr>시민 안전과 수거 효율화를 위한 불법 주정차 킥보드 위치 데이터 분석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시민 안전과 수거 효율화를 위한 불법 주정차 킥보드 위치 데이터 분석</dc:title>
  <dc:creator>이동현</dc:creator>
  <cp:lastModifiedBy>이동현</cp:lastModifiedBy>
  <cp:revision>21</cp:revision>
  <dcterms:created xsi:type="dcterms:W3CDTF">2022-10-16T12:11:10Z</dcterms:created>
  <dcterms:modified xsi:type="dcterms:W3CDTF">2022-10-18T12:42:23Z</dcterms:modified>
</cp:coreProperties>
</file>

<file path=docProps/thumbnail.jpeg>
</file>